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 názvu</a:t>
            </a:r>
          </a:p>
        </p:txBody>
      </p:sp>
      <p:sp>
        <p:nvSpPr>
          <p:cNvPr id="12" name="Text úrovně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1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 názvu</a:t>
            </a:r>
          </a:p>
        </p:txBody>
      </p:sp>
      <p:sp>
        <p:nvSpPr>
          <p:cNvPr id="30" name="Text úrovně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9" name="Text úrovně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8" name="Text úrovně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Zástupný symbol pro text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73" name="Text úrovně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Zástupný symbol pro text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83" name="Zástupný symbol obrázku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Text úrovně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Text úrovně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adpis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Portugalsko</a:t>
            </a:r>
            <a:br/>
            <a:r>
              <a:t>3. – 6. 6. 2019</a:t>
            </a:r>
          </a:p>
        </p:txBody>
      </p:sp>
      <p:sp>
        <p:nvSpPr>
          <p:cNvPr id="95" name="Podnadpis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 algn="l" defTabSz="886968">
              <a:lnSpc>
                <a:spcPct val="81000"/>
              </a:lnSpc>
              <a:spcBef>
                <a:spcPts val="900"/>
              </a:spcBef>
              <a:defRPr b="1" sz="2328"/>
            </a:pPr>
            <a:r>
              <a:t>Katka Švajdová</a:t>
            </a:r>
          </a:p>
          <a:p>
            <a:pPr algn="l" defTabSz="886968">
              <a:lnSpc>
                <a:spcPct val="81000"/>
              </a:lnSpc>
              <a:spcBef>
                <a:spcPts val="900"/>
              </a:spcBef>
              <a:defRPr b="1" sz="2328"/>
            </a:pPr>
            <a:r>
              <a:t>Jana Češková</a:t>
            </a:r>
          </a:p>
          <a:p>
            <a:pPr algn="l" defTabSz="886968">
              <a:lnSpc>
                <a:spcPct val="81000"/>
              </a:lnSpc>
              <a:spcBef>
                <a:spcPts val="900"/>
              </a:spcBef>
              <a:defRPr b="1" sz="2328"/>
            </a:pPr>
            <a:r>
              <a:t>Petra Boháčková</a:t>
            </a:r>
          </a:p>
          <a:p>
            <a:pPr algn="l" defTabSz="886968">
              <a:lnSpc>
                <a:spcPct val="81000"/>
              </a:lnSpc>
              <a:spcBef>
                <a:spcPts val="900"/>
              </a:spcBef>
              <a:defRPr b="1" sz="2328"/>
            </a:pPr>
            <a:r>
              <a:t>Martin Střelec</a:t>
            </a:r>
          </a:p>
        </p:txBody>
      </p:sp>
      <p:pic>
        <p:nvPicPr>
          <p:cNvPr id="9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3029" y="6741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65" y="6741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5111" y="225934"/>
            <a:ext cx="3541778" cy="566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Nadpis 1"/>
          <p:cNvSpPr txBox="1"/>
          <p:nvPr>
            <p:ph type="title"/>
          </p:nvPr>
        </p:nvSpPr>
        <p:spPr>
          <a:xfrm>
            <a:off x="834127" y="6741"/>
            <a:ext cx="10515601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POSTŘEHY - žáci s OMJ</a:t>
            </a:r>
          </a:p>
        </p:txBody>
      </p:sp>
      <p:sp>
        <p:nvSpPr>
          <p:cNvPr id="146" name="Zástupný symbol pro obsah 4"/>
          <p:cNvSpPr txBox="1"/>
          <p:nvPr>
            <p:ph type="body" idx="1"/>
          </p:nvPr>
        </p:nvSpPr>
        <p:spPr>
          <a:xfrm>
            <a:off x="1105636" y="1917577"/>
            <a:ext cx="10244092" cy="4394448"/>
          </a:xfrm>
          <a:prstGeom prst="rect">
            <a:avLst/>
          </a:prstGeom>
        </p:spPr>
        <p:txBody>
          <a:bodyPr/>
          <a:lstStyle/>
          <a:p>
            <a:pPr/>
            <a:r>
              <a:t>časté poskytování zpětné vazby</a:t>
            </a:r>
          </a:p>
          <a:p>
            <a:pPr/>
            <a:r>
              <a:t>žáci s OMJ mohou využít peer podpory </a:t>
            </a:r>
          </a:p>
          <a:p>
            <a:pPr/>
            <a:r>
              <a:t>žáci s OMJ se zapojují i do neformálního vzdělávání (knihovny apod.)</a:t>
            </a:r>
          </a:p>
          <a:p>
            <a:pPr/>
            <a:r>
              <a:t>učitelé, pracující se žáky s OMJ mají možnost využít podpory školního poradenského pracoviště</a:t>
            </a:r>
          </a:p>
          <a:p>
            <a:pPr/>
            <a:r>
              <a:t>využití ICT pro výuku (pro žáky s OMJ) - spíše vlastní, ale mohou se dohodnout o zapůjčení</a:t>
            </a:r>
          </a:p>
        </p:txBody>
      </p:sp>
      <p:pic>
        <p:nvPicPr>
          <p:cNvPr id="147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3029" y="6741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0" y="0"/>
            <a:ext cx="1347106" cy="2740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adpis 1"/>
          <p:cNvSpPr txBox="1"/>
          <p:nvPr>
            <p:ph type="title"/>
          </p:nvPr>
        </p:nvSpPr>
        <p:spPr>
          <a:xfrm>
            <a:off x="834127" y="6741"/>
            <a:ext cx="10515601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POSTŘEHY</a:t>
            </a:r>
          </a:p>
        </p:txBody>
      </p:sp>
      <p:sp>
        <p:nvSpPr>
          <p:cNvPr id="151" name="Zástupný symbol pro obsah 4"/>
          <p:cNvSpPr txBox="1"/>
          <p:nvPr>
            <p:ph type="body" idx="1"/>
          </p:nvPr>
        </p:nvSpPr>
        <p:spPr>
          <a:xfrm>
            <a:off x="1105636" y="1917577"/>
            <a:ext cx="10244092" cy="4394448"/>
          </a:xfrm>
          <a:prstGeom prst="rect">
            <a:avLst/>
          </a:prstGeom>
        </p:spPr>
        <p:txBody>
          <a:bodyPr/>
          <a:lstStyle/>
          <a:p>
            <a:pPr/>
            <a:r>
              <a:t>ve druhé třídě zlomky</a:t>
            </a:r>
          </a:p>
          <a:p>
            <a:pPr/>
            <a:r>
              <a:t>celonárodní testování, velký tlak na výkon, dle testování se hodnotí školy</a:t>
            </a:r>
          </a:p>
          <a:p>
            <a:pPr/>
            <a:r>
              <a:t>pokud rodiče nemohou vozit dítě do speciální školy, zajišťuje rozvoz škola, tam i zpátky, třeba i do vzdáleného města</a:t>
            </a:r>
          </a:p>
        </p:txBody>
      </p:sp>
      <p:pic>
        <p:nvPicPr>
          <p:cNvPr id="15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3029" y="6741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0" y="0"/>
            <a:ext cx="1347106" cy="2740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Nadpis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POSTŘEHY</a:t>
            </a:r>
          </a:p>
        </p:txBody>
      </p:sp>
      <p:sp>
        <p:nvSpPr>
          <p:cNvPr id="156" name="Zástupný symbol pro obsah 4"/>
          <p:cNvSpPr txBox="1"/>
          <p:nvPr>
            <p:ph type="body" idx="1"/>
          </p:nvPr>
        </p:nvSpPr>
        <p:spPr>
          <a:xfrm>
            <a:off x="1047563" y="1825625"/>
            <a:ext cx="9845338" cy="4351338"/>
          </a:xfrm>
          <a:prstGeom prst="rect">
            <a:avLst/>
          </a:prstGeom>
        </p:spPr>
        <p:txBody>
          <a:bodyPr/>
          <a:lstStyle/>
          <a:p>
            <a:pPr/>
            <a:r>
              <a:t>nejsou dozory</a:t>
            </a:r>
          </a:p>
          <a:p>
            <a:pPr/>
            <a:r>
              <a:t>děti chodí o přestávkách ven</a:t>
            </a:r>
          </a:p>
          <a:p>
            <a:pPr/>
            <a:r>
              <a:t>tělocvik - hala rozdělena na tři části (3 třídy) - výkonnostní testy</a:t>
            </a:r>
          </a:p>
        </p:txBody>
      </p:sp>
      <p:pic>
        <p:nvPicPr>
          <p:cNvPr id="157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3029" y="6741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0" y="0"/>
            <a:ext cx="1347106" cy="2740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adpis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POSTŘEHY</a:t>
            </a:r>
          </a:p>
        </p:txBody>
      </p:sp>
      <p:sp>
        <p:nvSpPr>
          <p:cNvPr id="161" name="Zástupný symbol pro obsah 4"/>
          <p:cNvSpPr txBox="1"/>
          <p:nvPr>
            <p:ph type="body" idx="1"/>
          </p:nvPr>
        </p:nvSpPr>
        <p:spPr>
          <a:xfrm>
            <a:off x="1029809" y="1825625"/>
            <a:ext cx="9793221" cy="4351338"/>
          </a:xfrm>
          <a:prstGeom prst="rect">
            <a:avLst/>
          </a:prstGeom>
        </p:spPr>
        <p:txBody>
          <a:bodyPr/>
          <a:lstStyle/>
          <a:p>
            <a:pPr/>
            <a:r>
              <a:t>velmi využívané skvěle vybavené knihovny – vede je ped. pracovník, který částečně učí)</a:t>
            </a:r>
          </a:p>
          <a:p>
            <a:pPr/>
            <a:r>
              <a:t>data projekce - standard</a:t>
            </a:r>
          </a:p>
        </p:txBody>
      </p:sp>
      <p:pic>
        <p:nvPicPr>
          <p:cNvPr id="16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3029" y="6741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0" y="0"/>
            <a:ext cx="1347106" cy="2740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Nadpis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POSTŘEHY</a:t>
            </a:r>
          </a:p>
        </p:txBody>
      </p:sp>
      <p:sp>
        <p:nvSpPr>
          <p:cNvPr id="166" name="Zástupný symbol pro obsah 4"/>
          <p:cNvSpPr txBox="1"/>
          <p:nvPr>
            <p:ph type="body" idx="1"/>
          </p:nvPr>
        </p:nvSpPr>
        <p:spPr>
          <a:xfrm>
            <a:off x="1198483" y="1825625"/>
            <a:ext cx="9624547" cy="4351338"/>
          </a:xfrm>
          <a:prstGeom prst="rect">
            <a:avLst/>
          </a:prstGeom>
        </p:spPr>
        <p:txBody>
          <a:bodyPr/>
          <a:lstStyle/>
          <a:p>
            <a:pPr/>
            <a:r>
              <a:t>systém zastupujících učitelů (registr) normálně se nesupluje</a:t>
            </a:r>
          </a:p>
          <a:p>
            <a:pPr/>
            <a:r>
              <a:t>pracovní doba jen na pracovišti</a:t>
            </a:r>
          </a:p>
          <a:p>
            <a:pPr/>
            <a:r>
              <a:t>jednopředmětové aprobace</a:t>
            </a:r>
          </a:p>
          <a:p>
            <a:pPr/>
            <a:r>
              <a:t>platy jako u nás na startu, ale moc se neposunují (cca 1000 euro)</a:t>
            </a:r>
          </a:p>
          <a:p>
            <a:pPr/>
            <a:r>
              <a:t>časté a využívané sborovny (kavárny) i menší kabinety</a:t>
            </a:r>
          </a:p>
        </p:txBody>
      </p:sp>
      <p:pic>
        <p:nvPicPr>
          <p:cNvPr id="167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3029" y="6741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0" y="0"/>
            <a:ext cx="1347106" cy="2740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Nadpis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São João da Madeira</a:t>
            </a:r>
          </a:p>
        </p:txBody>
      </p:sp>
      <p:pic>
        <p:nvPicPr>
          <p:cNvPr id="101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3029" y="6741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0" y="0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65" y="2874965"/>
            <a:ext cx="5238751" cy="350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85241" y="2874965"/>
            <a:ext cx="5278419" cy="350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adpis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1549" y="35512"/>
            <a:ext cx="9371484" cy="6792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02" y="6738"/>
            <a:ext cx="1347105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23029" y="6741"/>
            <a:ext cx="1347106" cy="2740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Nadpis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" name="Zástupný symbol pro obsah 4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8575" y="0"/>
            <a:ext cx="913445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23029" y="6741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20" y="0"/>
            <a:ext cx="1347106" cy="2740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Nadpis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Agrupamento de escolas Joao da Silva Correira</a:t>
            </a:r>
          </a:p>
        </p:txBody>
      </p:sp>
      <p:sp>
        <p:nvSpPr>
          <p:cNvPr id="118" name="Zástupný symbol pro obsah 4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1" marL="685800" indent="-228600">
              <a:spcBef>
                <a:spcPts val="500"/>
              </a:spcBef>
              <a:defRPr sz="3200"/>
            </a:pPr>
            <a:r>
              <a:t>klastr 5 škol </a:t>
            </a:r>
            <a:endParaRPr sz="2400"/>
          </a:p>
          <a:p>
            <a:pPr lvl="1" marL="685800" indent="-228600">
              <a:spcBef>
                <a:spcPts val="500"/>
              </a:spcBef>
              <a:defRPr sz="3200"/>
            </a:pPr>
            <a:r>
              <a:t>174 učitelů</a:t>
            </a:r>
            <a:endParaRPr sz="2400"/>
          </a:p>
          <a:p>
            <a:pPr lvl="1" marL="685800" indent="-228600">
              <a:spcBef>
                <a:spcPts val="500"/>
              </a:spcBef>
              <a:defRPr sz="3200"/>
            </a:pPr>
            <a:r>
              <a:t>2 psychologové</a:t>
            </a:r>
            <a:endParaRPr sz="2400"/>
          </a:p>
          <a:p>
            <a:pPr lvl="1" marL="685800" indent="-228600">
              <a:spcBef>
                <a:spcPts val="500"/>
              </a:spcBef>
              <a:defRPr sz="3200"/>
            </a:pPr>
            <a:r>
              <a:t>79 nepedagogických pracovníků</a:t>
            </a:r>
            <a:endParaRPr sz="2400"/>
          </a:p>
          <a:p>
            <a:pPr lvl="1" marL="685800" indent="-228600">
              <a:spcBef>
                <a:spcPts val="500"/>
              </a:spcBef>
              <a:defRPr sz="3200"/>
            </a:pPr>
            <a:r>
              <a:t>cca 1700 žáků</a:t>
            </a:r>
          </a:p>
        </p:txBody>
      </p:sp>
      <p:pic>
        <p:nvPicPr>
          <p:cNvPr id="119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3029" y="6741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0" y="0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1744" y="1585912"/>
            <a:ext cx="3787118" cy="4906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adpis 1"/>
          <p:cNvSpPr txBox="1"/>
          <p:nvPr>
            <p:ph type="title"/>
          </p:nvPr>
        </p:nvSpPr>
        <p:spPr>
          <a:xfrm>
            <a:off x="5662318" y="-2134405"/>
            <a:ext cx="5683337" cy="726681"/>
          </a:xfrm>
          <a:prstGeom prst="rect">
            <a:avLst/>
          </a:prstGeom>
        </p:spPr>
        <p:txBody>
          <a:bodyPr/>
          <a:lstStyle/>
          <a:p>
            <a:pPr defTabSz="649223">
              <a:defRPr sz="3124"/>
            </a:pPr>
          </a:p>
        </p:txBody>
      </p:sp>
      <p:sp>
        <p:nvSpPr>
          <p:cNvPr id="124" name="Zástupný symbol pro obsah 4"/>
          <p:cNvSpPr txBox="1"/>
          <p:nvPr>
            <p:ph type="body" idx="1"/>
          </p:nvPr>
        </p:nvSpPr>
        <p:spPr>
          <a:xfrm>
            <a:off x="838200" y="445049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3600"/>
            </a:pPr>
            <a:r>
              <a:t>2. a 3. cyklus</a:t>
            </a:r>
          </a:p>
          <a:p>
            <a:pPr marL="0" indent="0" algn="ctr">
              <a:buSzTx/>
              <a:buNone/>
              <a:defRPr b="1" sz="3600"/>
            </a:pPr>
            <a:r>
              <a:t>10 – 14 let</a:t>
            </a:r>
          </a:p>
        </p:txBody>
      </p:sp>
      <p:pic>
        <p:nvPicPr>
          <p:cNvPr id="125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3029" y="6741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0" y="0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3472" y="2777964"/>
            <a:ext cx="10582183" cy="40800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Nadpis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Předškoláci a 1. cyklus</a:t>
            </a:r>
          </a:p>
        </p:txBody>
      </p:sp>
      <p:pic>
        <p:nvPicPr>
          <p:cNvPr id="130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3029" y="6741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0" y="0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02961"/>
            <a:ext cx="5395856" cy="4048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8726" y="2809701"/>
            <a:ext cx="5403274" cy="40482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adpis 1"/>
          <p:cNvSpPr txBox="1"/>
          <p:nvPr>
            <p:ph type="title"/>
          </p:nvPr>
        </p:nvSpPr>
        <p:spPr>
          <a:xfrm>
            <a:off x="834127" y="6741"/>
            <a:ext cx="10515601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POSTŘEHY - žáci s OMJ</a:t>
            </a:r>
          </a:p>
        </p:txBody>
      </p:sp>
      <p:sp>
        <p:nvSpPr>
          <p:cNvPr id="136" name="Zástupný symbol pro obsah 4"/>
          <p:cNvSpPr txBox="1"/>
          <p:nvPr>
            <p:ph type="body" idx="1"/>
          </p:nvPr>
        </p:nvSpPr>
        <p:spPr>
          <a:xfrm>
            <a:off x="1105636" y="1917577"/>
            <a:ext cx="10244092" cy="4394447"/>
          </a:xfrm>
          <a:prstGeom prst="rect">
            <a:avLst/>
          </a:prstGeom>
        </p:spPr>
        <p:txBody>
          <a:bodyPr/>
          <a:lstStyle/>
          <a:p>
            <a:pPr/>
            <a:r>
              <a:t>žáci různého věku - ve všech ročnících školy</a:t>
            </a:r>
          </a:p>
          <a:p>
            <a:pPr/>
            <a:r>
              <a:t>žáci s OMJ běžně zapojováni do skupinové práce ve třídách</a:t>
            </a:r>
          </a:p>
          <a:p>
            <a:pPr/>
            <a:r>
              <a:t>pokud potřebují okamžitý překlad, využívají prostředků ICT - buď vlastní, nebo zapůjčí škola</a:t>
            </a:r>
          </a:p>
          <a:p>
            <a:pPr/>
            <a:r>
              <a:t>vypracovaná metodika kurzů profesní přípravy žáků s OMJ</a:t>
            </a:r>
          </a:p>
        </p:txBody>
      </p:sp>
      <p:pic>
        <p:nvPicPr>
          <p:cNvPr id="137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3029" y="6741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0" y="0"/>
            <a:ext cx="1347106" cy="2740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Nadpis 1"/>
          <p:cNvSpPr txBox="1"/>
          <p:nvPr>
            <p:ph type="title"/>
          </p:nvPr>
        </p:nvSpPr>
        <p:spPr>
          <a:xfrm>
            <a:off x="834127" y="6741"/>
            <a:ext cx="10515601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POSTŘEHY - žáci s OMJ</a:t>
            </a:r>
          </a:p>
        </p:txBody>
      </p:sp>
      <p:sp>
        <p:nvSpPr>
          <p:cNvPr id="141" name="Zástupný symbol pro obsah 4"/>
          <p:cNvSpPr txBox="1"/>
          <p:nvPr>
            <p:ph type="body" idx="1"/>
          </p:nvPr>
        </p:nvSpPr>
        <p:spPr>
          <a:xfrm>
            <a:off x="1105636" y="1917577"/>
            <a:ext cx="10244092" cy="4394448"/>
          </a:xfrm>
          <a:prstGeom prst="rect">
            <a:avLst/>
          </a:prstGeom>
        </p:spPr>
        <p:txBody>
          <a:bodyPr/>
          <a:lstStyle/>
          <a:p>
            <a:pPr/>
            <a:r>
              <a:t>žáci s OMJ se zapojují do projektové výuky - opět práce ve skupinách, projekty zaměřeny na země, z nichž žáci s OMJ pochází</a:t>
            </a:r>
          </a:p>
          <a:p>
            <a:pPr/>
            <a:r>
              <a:t>tím kladen důraz na multikulturní výchovu - využití zapojení rodin žáků s OMJ</a:t>
            </a:r>
          </a:p>
          <a:p>
            <a:pPr/>
            <a:r>
              <a:t>různá kulturní témata (ze zemí, odkud žáci pochází) jsou součástí i běžných hodin (ať už jazyka nebo třeba i přírodovědných předmětů) - žák s OMJ se pak stává “expertem” na danou zemi, učí své spolužáky </a:t>
            </a:r>
          </a:p>
        </p:txBody>
      </p:sp>
      <p:pic>
        <p:nvPicPr>
          <p:cNvPr id="14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3029" y="6741"/>
            <a:ext cx="1347106" cy="274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0" y="0"/>
            <a:ext cx="1347106" cy="2740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