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0d2a4b78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0d2a4b7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0d2a4b78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0d2a4b78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807400" y="716300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Zahraniční stáž - 12. 12. – 16. 12.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Výuka žáků s OMJ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Istituto Comprensivo Giulio Cesare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Savignano sul Rubicone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Itálie</a:t>
            </a:r>
            <a:endParaRPr sz="10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Pavel Švanda &amp; Martin Hrbek</a:t>
            </a:r>
            <a:endParaRPr b="1"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00" y="2398650"/>
            <a:ext cx="8713574" cy="13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712150"/>
            <a:ext cx="84456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Pozorování učitelů při práci a sdílení poznatků se zaměřením na žáky s OMJ</a:t>
            </a:r>
            <a:endParaRPr sz="13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1300950" y="2160550"/>
            <a:ext cx="5197200" cy="19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Navštívili jsme více škol, dvě zaměřené na první stupeň, jedna na druhý stupeň základního vzdělávání. Školy jsou umístěny několik kilometrů od sebe v městečku Savignano sul Rubicone.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ook titled, &quot;Made To Stick,&quot; standing on its side"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7" name="Google Shape;87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Zkušenosti školy s inkluzivním vzděláváním a s prací s dětmi s OMJ</a:t>
            </a:r>
            <a:endParaRPr b="1"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5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aleway"/>
                <a:ea typeface="Raleway"/>
                <a:cs typeface="Raleway"/>
                <a:sym typeface="Raleway"/>
              </a:rPr>
              <a:t>Do školy dochází žáci celkem 16 národností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 ne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jčastěji ze zemí Albánie, Maroko, Čína, Nigérie a Senegal.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Děti s OMJ mají vlastní oddělené hodiny italštiny</a:t>
            </a:r>
            <a:br>
              <a:rPr lang="en" sz="13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Škola má také najaté externí pracovníky pro kulturní začleňování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Zaujalo nás začleňování žáků s tělesným a mentálním postižením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Ve školách převládá přátelská a klidná atmosféra.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Žáci jsou zvyklí se aktivně zapojovat do výuky</a:t>
            </a:r>
            <a:endParaRPr sz="2100">
              <a:solidFill>
                <a:schemeClr val="accent5"/>
              </a:solidFill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96" name="Google Shape;9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97" name="Google Shape;97;p16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Inkluze tělesně postižených žáků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Tyto děti mívají asistenta a spolužáci mívají přidělené “služby”, při nichž těmto žákům pomáhají, což dělají s radostí i hrdostí..</a:t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4" name="Google Shape;104;p1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Jiný kraj, jiný školský systém</a:t>
            </a:r>
            <a:endParaRPr b="1"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7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aleway"/>
                <a:ea typeface="Raleway"/>
                <a:cs typeface="Raleway"/>
                <a:sym typeface="Raleway"/>
              </a:rPr>
              <a:t>Italské školy mají zcela oddělený “1. </a:t>
            </a:r>
            <a:r>
              <a:rPr b="1" lang="en" sz="1100">
                <a:latin typeface="Raleway"/>
                <a:ea typeface="Raleway"/>
                <a:cs typeface="Raleway"/>
                <a:sym typeface="Raleway"/>
              </a:rPr>
              <a:t>a 2. Stupeň”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Scuola primaria - “první stupeň”, od 6 let, celkem 5 ročníků </a:t>
            </a:r>
            <a:br>
              <a:rPr lang="en" sz="1300">
                <a:latin typeface="Raleway"/>
                <a:ea typeface="Raleway"/>
                <a:cs typeface="Raleway"/>
                <a:sym typeface="Raleway"/>
              </a:rPr>
            </a:b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scuola secondaria di primo grado - celkem 3 ročníky, obdoba českého 2. stupně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b="1"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 Itálii je povinná 10letá školní docházka, k jejímu splnění je tedy nutné ještě dochodit alespoň dva ročníky sekundárního vzdělávání</a:t>
            </a:r>
            <a:endParaRPr b="1"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Během výuky se často zpívá a tančí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Zpěv probíhá v mnoha jazycích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" sz="2400"/>
              <a:t>(Včetně místního dialektu italštiny)</a:t>
            </a:r>
            <a:endParaRPr b="0" sz="2400"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7164043" y="2620769"/>
            <a:ext cx="1829365" cy="2380284"/>
            <a:chOff x="6803275" y="395363"/>
            <a:chExt cx="2212050" cy="2537076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Hudba jako nástroj začleňování žáků s OMJ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Hned první den jsme slyšeli německou koledu nebo africkou ukolébavku</a:t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1" name="Google Shape;121;p1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Vybavení, asistenti a jazyková výuka</a:t>
            </a:r>
            <a:endParaRPr b="1"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9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➔"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 učebnách jsou nainstalované interaktivní tabule, které máme na budově v Jizerské, učitelé se ovšem teprve učí plně využít jejich plný potenciál</a:t>
            </a:r>
            <a:br>
              <a:rPr lang="en" sz="1100">
                <a:latin typeface="Raleway"/>
                <a:ea typeface="Raleway"/>
                <a:cs typeface="Raleway"/>
                <a:sym typeface="Raleway"/>
              </a:rPr>
            </a:b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➔"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 jazykovou výuku se třídy bohužel nedělí na skupiny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Raleway"/>
              <a:buChar char="➔"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Žáci s OMJ mají své asistenty přímo v učebně, což masivně usnadňuje práci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Škola má zájem o další formy spolupráce.  Je hrdá na to, že je součástí projektu</a:t>
            </a:r>
            <a:r>
              <a:rPr lang="en"/>
              <a:t> eTwinning</a:t>
            </a:r>
            <a:r>
              <a:rPr lang="en" sz="2400"/>
              <a:t> </a:t>
            </a:r>
            <a:endParaRPr b="0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39660" t="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0"/>
          <p:cNvGrpSpPr/>
          <p:nvPr/>
        </p:nvGrpSpPr>
        <p:grpSpPr>
          <a:xfrm>
            <a:off x="6781388" y="2496117"/>
            <a:ext cx="2212050" cy="2504994"/>
            <a:chOff x="6803275" y="427445"/>
            <a:chExt cx="2212050" cy="2504994"/>
          </a:xfrm>
        </p:grpSpPr>
        <p:pic>
          <p:nvPicPr>
            <p:cNvPr id="131" name="Google Shape;13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Jak se vzájemně obohatit?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Škola v Savignanu skvěle zvládá začleňování jak žáků s OMJ, tak s různými druhy postižení. </a:t>
              </a:r>
              <a:endParaRPr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Na oplátku můžeme nabídnout pokročilejší metody výuky AJ</a:t>
              </a:r>
              <a:endParaRPr b="1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