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53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8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4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05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56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86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0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58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18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52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61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7E6A-2A85-4F7A-BCDB-88C9C6456010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746F-D27F-44B0-A43E-9FF8F4A02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79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1844824"/>
            <a:ext cx="3024336" cy="1470025"/>
          </a:xfrm>
        </p:spPr>
        <p:txBody>
          <a:bodyPr>
            <a:normAutofit fontScale="90000"/>
          </a:bodyPr>
          <a:lstStyle/>
          <a:p>
            <a:r>
              <a:rPr lang="cs-CZ" sz="4800" b="1" dirty="0" err="1" smtClean="0">
                <a:solidFill>
                  <a:srgbClr val="0070C0"/>
                </a:solidFill>
              </a:rPr>
              <a:t>Cénit</a:t>
            </a:r>
            <a:r>
              <a:rPr lang="cs-CZ" sz="4800" b="1" dirty="0" smtClean="0">
                <a:solidFill>
                  <a:srgbClr val="0070C0"/>
                </a:solidFill>
              </a:rPr>
              <a:t> </a:t>
            </a:r>
            <a:r>
              <a:rPr lang="cs-CZ" sz="4800" b="1" dirty="0" err="1">
                <a:solidFill>
                  <a:srgbClr val="0070C0"/>
                </a:solidFill>
              </a:rPr>
              <a:t>S</a:t>
            </a:r>
            <a:r>
              <a:rPr lang="cs-CZ" sz="4800" b="1" dirty="0" err="1" smtClean="0">
                <a:solidFill>
                  <a:srgbClr val="0070C0"/>
                </a:solidFill>
              </a:rPr>
              <a:t>chool</a:t>
            </a:r>
            <a:r>
              <a:rPr lang="cs-CZ" sz="4800" b="1" dirty="0" smtClean="0">
                <a:solidFill>
                  <a:srgbClr val="0070C0"/>
                </a:solidFill>
              </a:rPr>
              <a:t> </a:t>
            </a:r>
            <a:endParaRPr lang="cs-CZ" sz="48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08520" y="3144540"/>
            <a:ext cx="6400800" cy="17526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Madrid</a:t>
            </a:r>
          </a:p>
          <a:p>
            <a:r>
              <a:rPr lang="cs-CZ" sz="3600" b="1" dirty="0" smtClean="0">
                <a:solidFill>
                  <a:srgbClr val="0070C0"/>
                </a:solidFill>
              </a:rPr>
              <a:t>10. 10. – 13. 10. 2022</a:t>
            </a:r>
            <a:endParaRPr lang="cs-CZ" sz="3600" b="1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20" y="1013655"/>
            <a:ext cx="2279650" cy="40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olegio Cé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10" y="6291072"/>
            <a:ext cx="354177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Stáž zaměřená na žáky s odlišným mateřským jazykem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</a:t>
            </a:r>
            <a:r>
              <a:rPr lang="cs-CZ" sz="2800" dirty="0" smtClean="0"/>
              <a:t>oukromou školu navštěvuje </a:t>
            </a:r>
            <a:r>
              <a:rPr lang="cs-CZ" sz="2800" b="1" dirty="0" smtClean="0"/>
              <a:t>120 žáků 22 národností 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řevažují žáci z afrických a jihoamerických  zemí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064000" cy="304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12" y="6291072"/>
            <a:ext cx="3541776" cy="5669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2" y="270892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P</a:t>
            </a:r>
            <a:r>
              <a:rPr lang="cs-CZ" sz="3200" b="1" dirty="0" smtClean="0">
                <a:solidFill>
                  <a:srgbClr val="0070C0"/>
                </a:solidFill>
              </a:rPr>
              <a:t>ráce speciální pedagožky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obchází všechny třídy </a:t>
            </a:r>
            <a:r>
              <a:rPr lang="cs-CZ" sz="2800" b="1" dirty="0" smtClean="0"/>
              <a:t>každý den</a:t>
            </a:r>
          </a:p>
          <a:p>
            <a:r>
              <a:rPr lang="cs-CZ" sz="2800" dirty="0" smtClean="0"/>
              <a:t>s žáky pracuje </a:t>
            </a:r>
            <a:r>
              <a:rPr lang="cs-CZ" sz="2800" b="1" dirty="0" smtClean="0"/>
              <a:t>individuálně v hodině</a:t>
            </a:r>
          </a:p>
          <a:p>
            <a:r>
              <a:rPr lang="cs-CZ" sz="2800" dirty="0"/>
              <a:t>d</a:t>
            </a:r>
            <a:r>
              <a:rPr lang="cs-CZ" sz="2800" dirty="0" smtClean="0"/>
              <a:t>ále pracuje se skupinou</a:t>
            </a:r>
            <a:r>
              <a:rPr lang="cs-CZ" sz="2800" b="1" dirty="0" smtClean="0"/>
              <a:t> maximálně 5 žáků </a:t>
            </a:r>
            <a:r>
              <a:rPr lang="cs-CZ" sz="2800" dirty="0" smtClean="0"/>
              <a:t>mimo třídu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ýuku </a:t>
            </a:r>
            <a:r>
              <a:rPr lang="cs-CZ" sz="2800" b="1" dirty="0" smtClean="0"/>
              <a:t>konzultuje s vyučujícími a rodiči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ěk žáků 3 – 12 let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12" y="6291072"/>
            <a:ext cx="354177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Uspořádání tříd a výuky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n</a:t>
            </a:r>
            <a:r>
              <a:rPr lang="cs-CZ" sz="2800" b="1" dirty="0" smtClean="0"/>
              <a:t>ízký počet žáků </a:t>
            </a:r>
            <a:r>
              <a:rPr lang="cs-CZ" sz="2800" dirty="0" smtClean="0"/>
              <a:t>ve třídě (13 – 14), v 5. a 6. ročníku 24 žáků</a:t>
            </a:r>
          </a:p>
          <a:p>
            <a:r>
              <a:rPr lang="cs-CZ" sz="2800" dirty="0"/>
              <a:t>s</a:t>
            </a:r>
            <a:r>
              <a:rPr lang="cs-CZ" sz="2800" dirty="0" smtClean="0"/>
              <a:t>ezení v hnízdech </a:t>
            </a:r>
            <a:r>
              <a:rPr lang="cs-CZ" sz="2800" b="1" dirty="0" smtClean="0"/>
              <a:t>po čtyřech</a:t>
            </a:r>
          </a:p>
          <a:p>
            <a:r>
              <a:rPr lang="cs-CZ" sz="2800" dirty="0"/>
              <a:t>d</a:t>
            </a:r>
            <a:r>
              <a:rPr lang="cs-CZ" sz="2800" dirty="0" smtClean="0"/>
              <a:t>ůraz na </a:t>
            </a:r>
            <a:r>
              <a:rPr lang="cs-CZ" sz="2800" b="1" dirty="0" smtClean="0"/>
              <a:t>kooperaci žáků</a:t>
            </a:r>
          </a:p>
          <a:p>
            <a:r>
              <a:rPr lang="cs-CZ" sz="2800" dirty="0"/>
              <a:t>ž</a:t>
            </a:r>
            <a:r>
              <a:rPr lang="cs-CZ" sz="2800" dirty="0" smtClean="0"/>
              <a:t>áci odevzdávají mobilní telefony</a:t>
            </a:r>
          </a:p>
          <a:p>
            <a:r>
              <a:rPr lang="cs-CZ" sz="2800" dirty="0" smtClean="0"/>
              <a:t>učitel dbá na </a:t>
            </a:r>
            <a:r>
              <a:rPr lang="cs-CZ" sz="2800" b="1" dirty="0" smtClean="0"/>
              <a:t>klid při práci</a:t>
            </a:r>
          </a:p>
          <a:p>
            <a:r>
              <a:rPr lang="cs-CZ" sz="2800" dirty="0" smtClean="0"/>
              <a:t>obchází žáky a případně dopomáhá s úkolem</a:t>
            </a:r>
          </a:p>
          <a:p>
            <a:r>
              <a:rPr lang="cs-CZ" sz="2800" dirty="0"/>
              <a:t>m</a:t>
            </a:r>
            <a:r>
              <a:rPr lang="cs-CZ" sz="2800" dirty="0" smtClean="0"/>
              <a:t>ladší žáci se učí v 1 hodinových blocích, starší v 1 a ½ hodinových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12" y="6291072"/>
            <a:ext cx="3541776" cy="5669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3391925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Přestávky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mezi vyučovacími bloky jsou </a:t>
            </a:r>
            <a:r>
              <a:rPr lang="cs-CZ" sz="2800" b="1" dirty="0" smtClean="0"/>
              <a:t>půlhodinové přestávky</a:t>
            </a:r>
          </a:p>
          <a:p>
            <a:r>
              <a:rPr lang="cs-CZ" sz="2800" dirty="0"/>
              <a:t>o</a:t>
            </a:r>
            <a:r>
              <a:rPr lang="cs-CZ" sz="2800" dirty="0" smtClean="0"/>
              <a:t>dpolední pauza trvá od 12:45 do 15 hodin</a:t>
            </a:r>
          </a:p>
          <a:p>
            <a:r>
              <a:rPr lang="cs-CZ" sz="2800" dirty="0"/>
              <a:t>k</a:t>
            </a:r>
            <a:r>
              <a:rPr lang="cs-CZ" sz="2800" dirty="0" smtClean="0"/>
              <a:t> trávení volného času slouží </a:t>
            </a:r>
            <a:r>
              <a:rPr lang="cs-CZ" sz="2800" b="1" dirty="0" smtClean="0"/>
              <a:t>školní</a:t>
            </a:r>
          </a:p>
          <a:p>
            <a:pPr marL="0" indent="0">
              <a:buNone/>
            </a:pPr>
            <a:r>
              <a:rPr lang="cs-CZ" sz="2800" b="1" dirty="0" smtClean="0"/>
              <a:t>    dvůr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9444" y="3149668"/>
            <a:ext cx="3301116" cy="28516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12" y="6291072"/>
            <a:ext cx="3541776" cy="5669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70" y="3645024"/>
            <a:ext cx="3768106" cy="24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Další postřehy a inspirace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ž</a:t>
            </a:r>
            <a:r>
              <a:rPr lang="cs-CZ" sz="2800" dirty="0" smtClean="0"/>
              <a:t>áci nosí </a:t>
            </a:r>
            <a:r>
              <a:rPr lang="cs-CZ" sz="2800" b="1" dirty="0" smtClean="0"/>
              <a:t>uniformy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e třídách je </a:t>
            </a:r>
            <a:r>
              <a:rPr lang="cs-CZ" sz="2800" b="1" dirty="0" smtClean="0"/>
              <a:t>klid</a:t>
            </a:r>
          </a:p>
          <a:p>
            <a:r>
              <a:rPr lang="cs-CZ" sz="2800" b="1" dirty="0"/>
              <a:t>k</a:t>
            </a:r>
            <a:r>
              <a:rPr lang="cs-CZ" sz="2800" b="1" dirty="0" smtClean="0"/>
              <a:t>aždý den probíhá výuka anglického jazyka </a:t>
            </a:r>
            <a:r>
              <a:rPr lang="cs-CZ" sz="2800" dirty="0" smtClean="0"/>
              <a:t>doplněná konzultací s </a:t>
            </a:r>
            <a:r>
              <a:rPr lang="cs-CZ" sz="2800" b="1" dirty="0" smtClean="0"/>
              <a:t>rodilou mluvčí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ýuka začíná v 9:00 a končí v 17:00</a:t>
            </a:r>
          </a:p>
          <a:p>
            <a:r>
              <a:rPr lang="cs-CZ" sz="2800" b="1" dirty="0"/>
              <a:t>t</a:t>
            </a:r>
            <a:r>
              <a:rPr lang="cs-CZ" sz="2800" b="1" dirty="0" smtClean="0"/>
              <a:t>ripartity </a:t>
            </a:r>
            <a:r>
              <a:rPr lang="cs-CZ" sz="2800" dirty="0" smtClean="0"/>
              <a:t>organizovány </a:t>
            </a:r>
            <a:r>
              <a:rPr lang="cs-CZ" sz="2800" b="1" dirty="0" smtClean="0"/>
              <a:t>třikrát za školní rok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an </a:t>
            </a:r>
            <a:r>
              <a:rPr lang="cs-CZ" sz="2800" b="1" dirty="0" smtClean="0"/>
              <a:t>ředitel</a:t>
            </a:r>
            <a:r>
              <a:rPr lang="cs-CZ" sz="2800" dirty="0" smtClean="0"/>
              <a:t> se </a:t>
            </a:r>
            <a:r>
              <a:rPr lang="cs-CZ" sz="2800" b="1" dirty="0" smtClean="0"/>
              <a:t>každé ráno vítá s žáky </a:t>
            </a:r>
            <a:r>
              <a:rPr lang="cs-CZ" sz="2800" dirty="0" smtClean="0"/>
              <a:t>a rodiči u vstupu do školy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12" y="6291072"/>
            <a:ext cx="354177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Další postřehy a inspirace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 1. – 3. ročníku </a:t>
            </a:r>
            <a:r>
              <a:rPr lang="cs-CZ" sz="2800" dirty="0" smtClean="0"/>
              <a:t>je </a:t>
            </a:r>
            <a:r>
              <a:rPr lang="cs-CZ" sz="2800" b="1" dirty="0" smtClean="0"/>
              <a:t>matematika</a:t>
            </a:r>
            <a:r>
              <a:rPr lang="cs-CZ" sz="2800" dirty="0" smtClean="0"/>
              <a:t> </a:t>
            </a:r>
            <a:r>
              <a:rPr lang="cs-CZ" sz="2800" dirty="0"/>
              <a:t>vyučována </a:t>
            </a:r>
            <a:r>
              <a:rPr lang="cs-CZ" sz="2800" b="1" dirty="0"/>
              <a:t>metodou ABN</a:t>
            </a:r>
            <a:r>
              <a:rPr lang="cs-CZ" sz="2800" dirty="0"/>
              <a:t> (založeno na manipulaci s předměty a záznamu vlastních myšlenkových </a:t>
            </a:r>
            <a:r>
              <a:rPr lang="cs-CZ" sz="2800" dirty="0" smtClean="0"/>
              <a:t>postupů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421" y="3567738"/>
            <a:ext cx="2919525" cy="21492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89812"/>
            <a:ext cx="3559944" cy="26699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91072"/>
            <a:ext cx="354177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234</Words>
  <Application>Microsoft Office PowerPoint</Application>
  <PresentationFormat>Předvádění na obrazovce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Cénit School </vt:lpstr>
      <vt:lpstr>Stáž zaměřená na žáky s odlišným mateřským jazykem</vt:lpstr>
      <vt:lpstr>Práce speciální pedagožky</vt:lpstr>
      <vt:lpstr>Uspořádání tříd a výuky</vt:lpstr>
      <vt:lpstr>Přestávky</vt:lpstr>
      <vt:lpstr>Další postřehy a inspirace</vt:lpstr>
      <vt:lpstr>Další postřehy a inspirace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Cénit School</dc:title>
  <dc:creator>hladle</dc:creator>
  <cp:lastModifiedBy>hladle</cp:lastModifiedBy>
  <cp:revision>11</cp:revision>
  <dcterms:created xsi:type="dcterms:W3CDTF">2022-10-23T11:54:15Z</dcterms:created>
  <dcterms:modified xsi:type="dcterms:W3CDTF">2022-10-23T17:39:07Z</dcterms:modified>
</cp:coreProperties>
</file>